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79" r:id="rId6"/>
    <p:sldId id="275" r:id="rId7"/>
    <p:sldId id="276" r:id="rId8"/>
    <p:sldId id="277" r:id="rId9"/>
    <p:sldId id="273" r:id="rId10"/>
    <p:sldId id="272" r:id="rId11"/>
    <p:sldId id="274" r:id="rId12"/>
    <p:sldId id="265" r:id="rId13"/>
    <p:sldId id="266" r:id="rId14"/>
    <p:sldId id="271" r:id="rId15"/>
    <p:sldId id="258" r:id="rId16"/>
    <p:sldId id="259" r:id="rId17"/>
    <p:sldId id="257" r:id="rId18"/>
    <p:sldId id="261" r:id="rId19"/>
    <p:sldId id="262" r:id="rId20"/>
    <p:sldId id="263" r:id="rId21"/>
    <p:sldId id="264" r:id="rId22"/>
    <p:sldId id="267" r:id="rId23"/>
    <p:sldId id="268" r:id="rId24"/>
    <p:sldId id="269" r:id="rId25"/>
    <p:sldId id="270" r:id="rId26"/>
    <p:sldId id="27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E95DDA-31A7-134A-D53E-875979789539}" name="황규철" initials="규황" userId="S::kwgyucheol@office.kw.ac.kr::4434fb6e-0908-4ad2-9c54-d401ed4e15d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792D0-57E9-4EE1-9377-B60F5A53EE17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15010-BDF9-4010-9C61-38059C52B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7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15010-BDF9-4010-9C61-38059C52B6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21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15010-BDF9-4010-9C61-38059C52B6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60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D8AB7-619A-655B-F99F-9CAA65324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00769C-1185-AAB9-7295-A82B9247A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79FC7-5EF1-C560-49AB-D06B4E51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BBDFF-087F-2AEA-6F96-88169B2F6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91E23-0579-5DD7-978A-A1250066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75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10488-AE86-82B8-2B8D-7D7DDEB4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45A36D-8E99-0B7C-A75F-6FB3B6EE2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64519-FDEC-C47C-8DD2-CB19FA612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F367E-6AEE-AA16-7FCB-E182C086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2F53B-B59E-39D3-9EE9-3714D5EA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30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273DAE-2BA5-3533-2319-D13182A8D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58537E-EBE6-F8EF-34E0-12AA4CA76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12DDE-51BF-99A0-17D4-D3CBC6EA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650A2F-F219-EC28-8BD3-81B02AFA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C8974-6F57-4AEB-0234-B045719DC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3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69575-FEEF-43E0-5E02-68800CDBA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97BE9C-AE21-527E-FDDA-074CE9231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52E016-BB2A-C472-AEC3-1CC55F1B4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1D3A7-4BDD-30CD-639E-D658FA1F2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2EE60-E4A9-44E5-FD69-38CB5356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696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B948-A97A-5413-6B44-B751B40D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1EAAAC-8CEB-442E-DC99-BC9D12AD3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386A-838C-BD9A-986D-823960BC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C2035-AD07-3EE5-6706-EBB0258F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661F5-7AF7-B563-F75F-0BF94AB6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9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087CE-78EB-927D-DBFE-D61B9FF6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BD509-5EB8-95F4-91AE-6FFD969B5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F8415B-2F47-C320-3B2B-3B9CA01F1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72BE35-F9DD-4C46-C34E-541C015A2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35890D-673A-4C77-D036-62DFEBF9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9765F-9285-3EA5-47E3-B7F91602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1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F3E2B-5E82-E0D3-952E-A7235E303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E0087-9D80-00DD-58C6-7ACCE8823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E98BD-A410-878D-CB86-5CCF54AA7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AB9232-0F18-74F7-D209-DB0FAE665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D57CD-353F-9554-87DD-067F30D23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5B8206-D14C-9AD2-592A-99063228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FB647C-C38B-E1B3-A402-75901E5E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4DF04F-0FCD-BF65-4E58-470ABFA9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3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756F6-7484-7AB9-81D8-FDA86BDC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445653-EEBC-7582-6B5E-584ED7BA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0BB33D-178F-EB1C-E476-A5D22518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209C5C-1E58-2DD1-4AA1-2D2D4214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60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60EDC0-AFAF-5533-6A38-A89A09F6A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98E7C6-E161-D838-F14A-D8E908AA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77D003-BD73-6C2A-427F-B3670432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14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C53CA-597B-18B3-28AE-C766684C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BE866-D25E-0067-8C55-397E5C45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A44E5F-D649-BB90-A74D-1C321AB5A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A2D519-2DCC-0AF8-9A3D-61214F53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425DDE-7149-1368-B4BB-B0B1D6BA9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AD0C3F-8F84-C487-056D-D81CAFAF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19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19F71-7892-517E-7D58-ED3DA2FA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034B45-E3DC-F4D6-C463-50ABEB6ED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9450A5-191D-C108-2F29-26B8B9F1A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12A9DC-573D-11DA-8A32-D92361820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82497-7618-20F4-E2D4-36C0A9A7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CAD07-E60C-74D5-3056-DC491EA7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4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0806B6-AC5A-5784-FBC5-AB55C9007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338C3A-CBA3-8D9A-721F-22EDEE112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38A0B-247A-7F0F-AAF7-E3050BE44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8B39A2-85D4-41EF-A50D-B833DC2A1412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5DF670-F6B1-283D-4A4E-79481173B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3A458-95FF-0BCF-039D-794C5A0B5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95428F-DB43-4BE3-8AA1-F3AC5DC57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2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96189-8763-9FAF-5280-D5E526DB4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20250718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A9F120-1AB0-7A4F-BE12-C7D0877A62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구지현</a:t>
            </a:r>
            <a:r>
              <a:rPr lang="en-US" altLang="ko-KR" dirty="0"/>
              <a:t>, </a:t>
            </a:r>
            <a:r>
              <a:rPr lang="ko-KR" altLang="en-US" dirty="0" err="1"/>
              <a:t>마태림</a:t>
            </a:r>
            <a:r>
              <a:rPr lang="en-US" altLang="ko-KR" dirty="0"/>
              <a:t>, </a:t>
            </a:r>
            <a:r>
              <a:rPr lang="ko-KR" altLang="en-US" dirty="0" err="1"/>
              <a:t>연재혁</a:t>
            </a:r>
            <a:r>
              <a:rPr lang="en-US" altLang="ko-KR" dirty="0"/>
              <a:t>, </a:t>
            </a:r>
            <a:r>
              <a:rPr lang="ko-KR" altLang="en-US" dirty="0"/>
              <a:t>문건우</a:t>
            </a:r>
            <a:r>
              <a:rPr lang="en-US" altLang="ko-KR" dirty="0"/>
              <a:t>, </a:t>
            </a:r>
            <a:r>
              <a:rPr lang="ko-KR" altLang="en-US" dirty="0"/>
              <a:t>황규철</a:t>
            </a:r>
          </a:p>
        </p:txBody>
      </p:sp>
    </p:spTree>
    <p:extLst>
      <p:ext uri="{BB962C8B-B14F-4D97-AF65-F5344CB8AC3E}">
        <p14:creationId xmlns:p14="http://schemas.microsoft.com/office/powerpoint/2010/main" val="2186011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F6CC-BDF4-8678-AF73-FBC2C4B42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3DA3A5-5960-86A1-0BF2-11234358DD46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BATCH SIZE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B2FCE4-3268-047A-F591-B9255C93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69" y="1343984"/>
            <a:ext cx="5196173" cy="3399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7B1B46-8C97-632D-B4FE-F0B21014FCF4}"/>
              </a:ext>
            </a:extLst>
          </p:cNvPr>
          <p:cNvSpPr txBox="1"/>
          <p:nvPr/>
        </p:nvSpPr>
        <p:spPr>
          <a:xfrm>
            <a:off x="706213" y="4980870"/>
            <a:ext cx="4780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Normalization</a:t>
            </a:r>
          </a:p>
          <a:p>
            <a:r>
              <a:rPr lang="en-US" altLang="ko-KR" dirty="0"/>
              <a:t>-&gt; Dying</a:t>
            </a:r>
            <a:r>
              <a:rPr lang="ko-KR" altLang="en-US" dirty="0"/>
              <a:t> </a:t>
            </a:r>
            <a:r>
              <a:rPr lang="en-US" altLang="ko-KR" dirty="0"/>
              <a:t>Relu,</a:t>
            </a:r>
            <a:r>
              <a:rPr lang="ko-KR" altLang="en-US" dirty="0"/>
              <a:t> </a:t>
            </a:r>
            <a:r>
              <a:rPr lang="en-US" altLang="ko-KR" dirty="0"/>
              <a:t>Internal Covariate Shift</a:t>
            </a:r>
            <a:r>
              <a:rPr lang="ko-KR" altLang="en-US" dirty="0"/>
              <a:t> 해결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성능 비약적 상승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00C4D3-C66B-4366-E4C0-C2CA2D86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11" y="1231454"/>
            <a:ext cx="5556020" cy="3561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5AB7F1-4397-0B7E-F07F-E7BFD8D8941F}"/>
              </a:ext>
            </a:extLst>
          </p:cNvPr>
          <p:cNvSpPr txBox="1"/>
          <p:nvPr/>
        </p:nvSpPr>
        <p:spPr>
          <a:xfrm>
            <a:off x="6480025" y="4980870"/>
            <a:ext cx="448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+Data Normalization</a:t>
            </a:r>
          </a:p>
          <a:p>
            <a:r>
              <a:rPr lang="ko-KR" altLang="en-US" dirty="0"/>
              <a:t>소폭 성능 향상</a:t>
            </a:r>
          </a:p>
        </p:txBody>
      </p:sp>
    </p:spTree>
    <p:extLst>
      <p:ext uri="{BB962C8B-B14F-4D97-AF65-F5344CB8AC3E}">
        <p14:creationId xmlns:p14="http://schemas.microsoft.com/office/powerpoint/2010/main" val="61387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E54FE-4C7D-BDC6-9079-AFAE8B636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4A81C2-4EB9-FC21-8188-B2A9DD6791AF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BATCH SIZE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44AC96-A3CD-BA49-029F-EFCDB62F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54" y="1020992"/>
            <a:ext cx="6706051" cy="503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88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AEB37F-4872-8515-2279-059ABC8F726F}"/>
              </a:ext>
            </a:extLst>
          </p:cNvPr>
          <p:cNvSpPr txBox="1"/>
          <p:nvPr/>
        </p:nvSpPr>
        <p:spPr>
          <a:xfrm>
            <a:off x="6872682" y="719424"/>
            <a:ext cx="514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VGG-Inspired CNN Model</a:t>
            </a:r>
            <a:endParaRPr lang="ko-KR" altLang="en-US" sz="2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3E60B6-8BEC-71FF-EF6E-E6A9D563BA13}"/>
              </a:ext>
            </a:extLst>
          </p:cNvPr>
          <p:cNvSpPr/>
          <p:nvPr/>
        </p:nvSpPr>
        <p:spPr>
          <a:xfrm>
            <a:off x="6043517" y="1950029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C0A2DA-6BD8-3A85-701C-92CC3B8DE3B0}"/>
              </a:ext>
            </a:extLst>
          </p:cNvPr>
          <p:cNvSpPr/>
          <p:nvPr/>
        </p:nvSpPr>
        <p:spPr>
          <a:xfrm>
            <a:off x="6224492" y="2089730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99F649-307D-6B21-D8C1-E37C1404C123}"/>
              </a:ext>
            </a:extLst>
          </p:cNvPr>
          <p:cNvSpPr/>
          <p:nvPr/>
        </p:nvSpPr>
        <p:spPr>
          <a:xfrm>
            <a:off x="7781734" y="1935786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DBCE3B-4C57-C92F-CE18-4AA5F8775A9F}"/>
              </a:ext>
            </a:extLst>
          </p:cNvPr>
          <p:cNvCxnSpPr/>
          <p:nvPr/>
        </p:nvCxnSpPr>
        <p:spPr>
          <a:xfrm>
            <a:off x="6888067" y="2839029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C52F562-8871-4424-5F77-60227A2D04B3}"/>
              </a:ext>
            </a:extLst>
          </p:cNvPr>
          <p:cNvSpPr txBox="1"/>
          <p:nvPr/>
        </p:nvSpPr>
        <p:spPr>
          <a:xfrm>
            <a:off x="5802217" y="4045345"/>
            <a:ext cx="1085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[Conv2d]</a:t>
            </a:r>
          </a:p>
          <a:p>
            <a:pPr algn="ctr"/>
            <a:r>
              <a:rPr lang="en-US" altLang="ko-KR" dirty="0"/>
              <a:t>[Relu]</a:t>
            </a:r>
          </a:p>
          <a:p>
            <a:pPr algn="ctr"/>
            <a:r>
              <a:rPr lang="en-US" altLang="ko-KR" dirty="0"/>
              <a:t> x3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3BDC4F-950B-D4AB-5BD0-2651A088F046}"/>
              </a:ext>
            </a:extLst>
          </p:cNvPr>
          <p:cNvSpPr txBox="1"/>
          <p:nvPr/>
        </p:nvSpPr>
        <p:spPr>
          <a:xfrm>
            <a:off x="7296054" y="4039327"/>
            <a:ext cx="11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MaxPool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A6A961A-3E98-3F81-AD23-B6249D2F094D}"/>
              </a:ext>
            </a:extLst>
          </p:cNvPr>
          <p:cNvSpPr/>
          <p:nvPr/>
        </p:nvSpPr>
        <p:spPr>
          <a:xfrm>
            <a:off x="9186767" y="1950029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5F245CB-4596-4FA3-B55E-484FB23AAADF}"/>
              </a:ext>
            </a:extLst>
          </p:cNvPr>
          <p:cNvSpPr/>
          <p:nvPr/>
        </p:nvSpPr>
        <p:spPr>
          <a:xfrm>
            <a:off x="9367742" y="2089730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BF921E-428E-2390-8FBA-AF112310D8AF}"/>
              </a:ext>
            </a:extLst>
          </p:cNvPr>
          <p:cNvSpPr/>
          <p:nvPr/>
        </p:nvSpPr>
        <p:spPr>
          <a:xfrm>
            <a:off x="10929842" y="1935786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CEB0045-A73A-CCE4-ADF9-EA27E2CA188A}"/>
              </a:ext>
            </a:extLst>
          </p:cNvPr>
          <p:cNvCxnSpPr/>
          <p:nvPr/>
        </p:nvCxnSpPr>
        <p:spPr>
          <a:xfrm>
            <a:off x="10177367" y="2824786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B9E63E3-A068-C63E-D071-142969B51346}"/>
              </a:ext>
            </a:extLst>
          </p:cNvPr>
          <p:cNvSpPr txBox="1"/>
          <p:nvPr/>
        </p:nvSpPr>
        <p:spPr>
          <a:xfrm>
            <a:off x="10491692" y="4020221"/>
            <a:ext cx="11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MaxPool</a:t>
            </a:r>
            <a:r>
              <a:rPr lang="en-US" altLang="ko-KR" dirty="0"/>
              <a:t>]</a:t>
            </a:r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711530-6626-FF05-5FB3-B1ED8031B233}"/>
              </a:ext>
            </a:extLst>
          </p:cNvPr>
          <p:cNvCxnSpPr/>
          <p:nvPr/>
        </p:nvCxnSpPr>
        <p:spPr>
          <a:xfrm>
            <a:off x="8362933" y="2827310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C9F2844-100C-1C68-D064-97A709F84432}"/>
              </a:ext>
            </a:extLst>
          </p:cNvPr>
          <p:cNvSpPr txBox="1"/>
          <p:nvPr/>
        </p:nvSpPr>
        <p:spPr>
          <a:xfrm>
            <a:off x="8866092" y="4039327"/>
            <a:ext cx="1162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[Conv2d]</a:t>
            </a:r>
          </a:p>
          <a:p>
            <a:pPr algn="ctr"/>
            <a:r>
              <a:rPr lang="en-US" altLang="ko-KR" dirty="0"/>
              <a:t>[Relu]</a:t>
            </a:r>
          </a:p>
          <a:p>
            <a:pPr algn="ctr"/>
            <a:r>
              <a:rPr lang="en-US" altLang="ko-KR" dirty="0"/>
              <a:t> x3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D016C81-44B4-3E5A-80A8-A51D711F1772}"/>
              </a:ext>
            </a:extLst>
          </p:cNvPr>
          <p:cNvSpPr/>
          <p:nvPr/>
        </p:nvSpPr>
        <p:spPr>
          <a:xfrm>
            <a:off x="5953125" y="1810328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C76853-A207-87CA-0B8E-C15DE552A949}"/>
              </a:ext>
            </a:extLst>
          </p:cNvPr>
          <p:cNvSpPr/>
          <p:nvPr/>
        </p:nvSpPr>
        <p:spPr>
          <a:xfrm>
            <a:off x="6134100" y="1950029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B7AB1-FF67-2413-E2EF-F5450CE8BF7D}"/>
              </a:ext>
            </a:extLst>
          </p:cNvPr>
          <p:cNvSpPr/>
          <p:nvPr/>
        </p:nvSpPr>
        <p:spPr>
          <a:xfrm>
            <a:off x="5854700" y="1670627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25900A4-6252-5532-EA23-2638ABB33C0F}"/>
              </a:ext>
            </a:extLst>
          </p:cNvPr>
          <p:cNvSpPr/>
          <p:nvPr/>
        </p:nvSpPr>
        <p:spPr>
          <a:xfrm>
            <a:off x="6035675" y="1810328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DE4CB33-35BB-7AB9-0893-1BCD322C9CB1}"/>
              </a:ext>
            </a:extLst>
          </p:cNvPr>
          <p:cNvSpPr/>
          <p:nvPr/>
        </p:nvSpPr>
        <p:spPr>
          <a:xfrm>
            <a:off x="9172384" y="1950029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084269-7697-C651-D56D-D590198E2120}"/>
              </a:ext>
            </a:extLst>
          </p:cNvPr>
          <p:cNvSpPr/>
          <p:nvPr/>
        </p:nvSpPr>
        <p:spPr>
          <a:xfrm>
            <a:off x="9353359" y="2089730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464FFD-58D7-AC98-0BCA-DAB95C38A4C2}"/>
              </a:ext>
            </a:extLst>
          </p:cNvPr>
          <p:cNvSpPr/>
          <p:nvPr/>
        </p:nvSpPr>
        <p:spPr>
          <a:xfrm>
            <a:off x="9081992" y="1810328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5A9536-B482-F61A-323E-C40E23184B93}"/>
              </a:ext>
            </a:extLst>
          </p:cNvPr>
          <p:cNvSpPr/>
          <p:nvPr/>
        </p:nvSpPr>
        <p:spPr>
          <a:xfrm>
            <a:off x="9262967" y="1950029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C6C93FF-D085-99D4-8983-118EF5973B93}"/>
              </a:ext>
            </a:extLst>
          </p:cNvPr>
          <p:cNvSpPr/>
          <p:nvPr/>
        </p:nvSpPr>
        <p:spPr>
          <a:xfrm>
            <a:off x="8983567" y="1670627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1B09324-646E-88B5-AFDA-B147BF416A38}"/>
              </a:ext>
            </a:extLst>
          </p:cNvPr>
          <p:cNvSpPr/>
          <p:nvPr/>
        </p:nvSpPr>
        <p:spPr>
          <a:xfrm>
            <a:off x="9164542" y="1810328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853D85D-4BFE-AD02-422D-B86A4C9B99A0}"/>
              </a:ext>
            </a:extLst>
          </p:cNvPr>
          <p:cNvSpPr/>
          <p:nvPr/>
        </p:nvSpPr>
        <p:spPr>
          <a:xfrm>
            <a:off x="1098780" y="1576682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624B9A-C8F8-1031-332C-DBD5828DBA46}"/>
              </a:ext>
            </a:extLst>
          </p:cNvPr>
          <p:cNvSpPr/>
          <p:nvPr/>
        </p:nvSpPr>
        <p:spPr>
          <a:xfrm>
            <a:off x="1241655" y="1740930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5D15FE-1383-CC9C-C116-D47FF4338130}"/>
              </a:ext>
            </a:extLst>
          </p:cNvPr>
          <p:cNvSpPr/>
          <p:nvPr/>
        </p:nvSpPr>
        <p:spPr>
          <a:xfrm>
            <a:off x="1391722" y="1940553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845334A-4422-F06A-B6BC-1F8B51F203FD}"/>
              </a:ext>
            </a:extLst>
          </p:cNvPr>
          <p:cNvSpPr/>
          <p:nvPr/>
        </p:nvSpPr>
        <p:spPr>
          <a:xfrm>
            <a:off x="3008638" y="1642584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188762-F0C4-FFAB-9393-48B1B69AD3EC}"/>
              </a:ext>
            </a:extLst>
          </p:cNvPr>
          <p:cNvSpPr/>
          <p:nvPr/>
        </p:nvSpPr>
        <p:spPr>
          <a:xfrm>
            <a:off x="3151513" y="1806832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837287-7253-28CA-C757-EAB82C2F258C}"/>
              </a:ext>
            </a:extLst>
          </p:cNvPr>
          <p:cNvSpPr/>
          <p:nvPr/>
        </p:nvSpPr>
        <p:spPr>
          <a:xfrm>
            <a:off x="3301580" y="2006455"/>
            <a:ext cx="285750" cy="177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20D0449-FDF7-4872-1C2B-2A8C6C80D1EF}"/>
              </a:ext>
            </a:extLst>
          </p:cNvPr>
          <p:cNvCxnSpPr/>
          <p:nvPr/>
        </p:nvCxnSpPr>
        <p:spPr>
          <a:xfrm>
            <a:off x="2199587" y="2686719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504F6B7-6F2A-6DF9-6542-714ACC47C3F8}"/>
              </a:ext>
            </a:extLst>
          </p:cNvPr>
          <p:cNvSpPr txBox="1"/>
          <p:nvPr/>
        </p:nvSpPr>
        <p:spPr>
          <a:xfrm>
            <a:off x="810697" y="3816877"/>
            <a:ext cx="1162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[Conv2d]</a:t>
            </a:r>
          </a:p>
          <a:p>
            <a:pPr algn="ctr"/>
            <a:r>
              <a:rPr lang="en-US" altLang="ko-KR" dirty="0"/>
              <a:t>[Relu] [</a:t>
            </a:r>
            <a:r>
              <a:rPr lang="en-US" altLang="ko-KR" dirty="0" err="1"/>
              <a:t>MaxPool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7EB826C-3174-CD67-C4DC-F8479021F752}"/>
              </a:ext>
            </a:extLst>
          </p:cNvPr>
          <p:cNvSpPr txBox="1"/>
          <p:nvPr/>
        </p:nvSpPr>
        <p:spPr>
          <a:xfrm>
            <a:off x="2713363" y="3850887"/>
            <a:ext cx="1162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[Conv2d]</a:t>
            </a:r>
          </a:p>
          <a:p>
            <a:pPr algn="ctr"/>
            <a:r>
              <a:rPr lang="en-US" altLang="ko-KR" dirty="0"/>
              <a:t>[Relu] [</a:t>
            </a:r>
            <a:r>
              <a:rPr lang="en-US" altLang="ko-KR" dirty="0" err="1"/>
              <a:t>MaxPool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5D6FA61-9F5B-964A-37C7-FE8750FAF798}"/>
              </a:ext>
            </a:extLst>
          </p:cNvPr>
          <p:cNvSpPr txBox="1"/>
          <p:nvPr/>
        </p:nvSpPr>
        <p:spPr>
          <a:xfrm>
            <a:off x="1545399" y="794915"/>
            <a:ext cx="6097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Base CNN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1325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CDEA0-EEE9-C8D6-C04D-2C9BFD479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C4515-FC94-1978-1D1C-47C33F30652A}"/>
              </a:ext>
            </a:extLst>
          </p:cNvPr>
          <p:cNvSpPr txBox="1"/>
          <p:nvPr/>
        </p:nvSpPr>
        <p:spPr>
          <a:xfrm>
            <a:off x="312983" y="405036"/>
            <a:ext cx="514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VGG-Inspired CNN Model</a:t>
            </a:r>
            <a:endParaRPr lang="ko-KR" altLang="en-US" sz="20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E7121B5-03F1-BAAD-7755-29FA35BC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1" y="1288522"/>
            <a:ext cx="5655228" cy="358066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7639D4B-5020-6A98-59E7-807B9CB50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592" y="1482930"/>
            <a:ext cx="5493602" cy="3283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6E454D-42D5-41A5-B054-061D6C817893}"/>
              </a:ext>
            </a:extLst>
          </p:cNvPr>
          <p:cNvSpPr txBox="1"/>
          <p:nvPr/>
        </p:nvSpPr>
        <p:spPr>
          <a:xfrm>
            <a:off x="6511735" y="5253197"/>
            <a:ext cx="487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증강 기법 적용</a:t>
            </a:r>
            <a:endParaRPr lang="en-US" altLang="ko-KR" dirty="0"/>
          </a:p>
          <a:p>
            <a:r>
              <a:rPr lang="en-US" altLang="ko-KR" dirty="0"/>
              <a:t>-&gt; Train Accuracy </a:t>
            </a:r>
            <a:r>
              <a:rPr lang="ko-KR" altLang="en-US" dirty="0"/>
              <a:t>감소 </a:t>
            </a:r>
            <a:r>
              <a:rPr lang="en-US" altLang="ko-KR" dirty="0"/>
              <a:t>/ Test Accuracy </a:t>
            </a:r>
            <a:r>
              <a:rPr lang="ko-KR" altLang="en-US" dirty="0"/>
              <a:t>증가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 err="1"/>
              <a:t>과적합</a:t>
            </a:r>
            <a:r>
              <a:rPr lang="ko-KR" altLang="en-US" dirty="0"/>
              <a:t> 완화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9A13-C2CB-7611-A362-0B1D69B46E12}"/>
              </a:ext>
            </a:extLst>
          </p:cNvPr>
          <p:cNvSpPr txBox="1"/>
          <p:nvPr/>
        </p:nvSpPr>
        <p:spPr>
          <a:xfrm>
            <a:off x="362078" y="5142733"/>
            <a:ext cx="4927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ColorJitter</a:t>
            </a:r>
            <a:r>
              <a:rPr lang="ko-KR" altLang="en-US" dirty="0"/>
              <a:t>의 성능 저하 이유</a:t>
            </a:r>
            <a:endParaRPr lang="en-US" altLang="ko-KR" dirty="0"/>
          </a:p>
          <a:p>
            <a:r>
              <a:rPr lang="en-US" altLang="ko-KR" dirty="0"/>
              <a:t>CIFAR10 </a:t>
            </a:r>
            <a:r>
              <a:rPr lang="ko-KR" altLang="en-US" dirty="0"/>
              <a:t>데이터 특성상 </a:t>
            </a:r>
            <a:endParaRPr lang="en-US" altLang="ko-KR" dirty="0"/>
          </a:p>
          <a:p>
            <a:r>
              <a:rPr lang="ko-KR" altLang="en-US" dirty="0"/>
              <a:t>색상에 대한 민감도가 높기 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749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84D5DF-9344-9683-6264-96E585D9176D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Curriculum Learning (Human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Vision)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26B68-20C8-3611-77EE-837A4916B518}"/>
              </a:ext>
            </a:extLst>
          </p:cNvPr>
          <p:cNvSpPr txBox="1"/>
          <p:nvPr/>
        </p:nvSpPr>
        <p:spPr>
          <a:xfrm>
            <a:off x="641462" y="1232412"/>
            <a:ext cx="86069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인간의 시각적 인식 과정으로 학습 단계 구성</a:t>
            </a:r>
            <a:endParaRPr lang="en-US" altLang="ko-KR" dirty="0"/>
          </a:p>
          <a:p>
            <a:r>
              <a:rPr lang="en-US" altLang="ko-KR" dirty="0"/>
              <a:t>- Stage1 : </a:t>
            </a:r>
            <a:r>
              <a:rPr lang="ko-KR" altLang="en-US" dirty="0"/>
              <a:t>객체의 윤곽선만 추출한 데이터셋</a:t>
            </a:r>
            <a:r>
              <a:rPr lang="en-US" altLang="ko-KR" dirty="0"/>
              <a:t>(</a:t>
            </a:r>
            <a:r>
              <a:rPr lang="ko-KR" altLang="en-US" dirty="0"/>
              <a:t>검은 배경 </a:t>
            </a:r>
            <a:r>
              <a:rPr lang="en-US" altLang="ko-KR" dirty="0"/>
              <a:t>+ </a:t>
            </a:r>
            <a:r>
              <a:rPr lang="ko-KR" altLang="en-US" dirty="0"/>
              <a:t>흰 선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- Stage2 : </a:t>
            </a:r>
            <a:r>
              <a:rPr lang="ko-KR" altLang="en-US" dirty="0"/>
              <a:t>객체의 단순 색을 입힌 데이터셋 </a:t>
            </a:r>
            <a:endParaRPr lang="en-US" altLang="ko-KR" dirty="0"/>
          </a:p>
          <a:p>
            <a:r>
              <a:rPr lang="en-US" altLang="ko-KR" dirty="0"/>
              <a:t>- Stage3 : </a:t>
            </a:r>
            <a:r>
              <a:rPr lang="ko-KR" altLang="en-US" dirty="0" err="1"/>
              <a:t>블러처리된</a:t>
            </a:r>
            <a:r>
              <a:rPr lang="ko-KR" altLang="en-US" dirty="0"/>
              <a:t> 배경이 추가된 이미지 </a:t>
            </a:r>
            <a:endParaRPr lang="en-US" altLang="ko-KR" dirty="0"/>
          </a:p>
          <a:p>
            <a:r>
              <a:rPr lang="en-US" altLang="ko-KR" dirty="0"/>
              <a:t>- Stage4 : </a:t>
            </a:r>
            <a:r>
              <a:rPr lang="ko-KR" altLang="en-US" dirty="0"/>
              <a:t>원본 이미지 데이터셋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150577-35D2-EFDE-D9EF-E78D07DB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4" y="3070117"/>
            <a:ext cx="1600423" cy="1857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8493CB-89D1-F6A3-C552-F464B83D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475" y="3017722"/>
            <a:ext cx="1667108" cy="19624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71D1EE-E6EF-767E-E483-02600A86D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126" y="3070117"/>
            <a:ext cx="1600423" cy="18195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27CFAE-6802-ADCF-2790-DDCF18299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204" y="3070117"/>
            <a:ext cx="1619476" cy="1876687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EAFE7B-815F-320F-7314-8025D358F7E0}"/>
              </a:ext>
            </a:extLst>
          </p:cNvPr>
          <p:cNvCxnSpPr/>
          <p:nvPr/>
        </p:nvCxnSpPr>
        <p:spPr>
          <a:xfrm>
            <a:off x="2409449" y="4088299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598F76-0F82-F0E4-FA49-0E38FF4531EB}"/>
              </a:ext>
            </a:extLst>
          </p:cNvPr>
          <p:cNvCxnSpPr/>
          <p:nvPr/>
        </p:nvCxnSpPr>
        <p:spPr>
          <a:xfrm>
            <a:off x="4867836" y="4088299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A2C8DE9-CCDC-79F4-56E7-E7BDF44F64A0}"/>
              </a:ext>
            </a:extLst>
          </p:cNvPr>
          <p:cNvCxnSpPr/>
          <p:nvPr/>
        </p:nvCxnSpPr>
        <p:spPr>
          <a:xfrm>
            <a:off x="7401174" y="4148260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773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62F71-72B7-5E3E-5415-80CDE823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282EC0-BFF4-F589-C8BC-EBD881984F3F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Curriculum Learning (Human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Vision)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DE1173-C397-D9F1-F0DD-4EF7BB52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103"/>
          <a:stretch>
            <a:fillRect/>
          </a:stretch>
        </p:blipFill>
        <p:spPr>
          <a:xfrm>
            <a:off x="91574" y="1134664"/>
            <a:ext cx="5570591" cy="42353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A127A3-8008-3083-90DB-5AB07C64ED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82"/>
          <a:stretch>
            <a:fillRect/>
          </a:stretch>
        </p:blipFill>
        <p:spPr>
          <a:xfrm>
            <a:off x="5662165" y="1487991"/>
            <a:ext cx="6323386" cy="3626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5156C-C471-FC0D-A48A-620FA9E30D26}"/>
              </a:ext>
            </a:extLst>
          </p:cNvPr>
          <p:cNvSpPr txBox="1"/>
          <p:nvPr/>
        </p:nvSpPr>
        <p:spPr>
          <a:xfrm>
            <a:off x="6280426" y="5621412"/>
            <a:ext cx="568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에서는 </a:t>
            </a:r>
            <a:r>
              <a:rPr lang="ko-KR" altLang="en-US" dirty="0" err="1"/>
              <a:t>과적합</a:t>
            </a:r>
            <a:r>
              <a:rPr lang="ko-KR" altLang="en-US" dirty="0"/>
              <a:t> 발생</a:t>
            </a:r>
            <a:endParaRPr lang="en-US" altLang="ko-KR" dirty="0"/>
          </a:p>
          <a:p>
            <a:r>
              <a:rPr lang="ko-KR" altLang="en-US" dirty="0"/>
              <a:t>원본 데이터인 </a:t>
            </a:r>
            <a:r>
              <a:rPr lang="en-US" altLang="ko-KR" dirty="0"/>
              <a:t>test data</a:t>
            </a:r>
            <a:r>
              <a:rPr lang="ko-KR" altLang="en-US" dirty="0"/>
              <a:t>에서는 낮은 정확도를 보임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6A4639-FE4A-BF30-6151-9831BE98B448}"/>
              </a:ext>
            </a:extLst>
          </p:cNvPr>
          <p:cNvSpPr txBox="1"/>
          <p:nvPr/>
        </p:nvSpPr>
        <p:spPr>
          <a:xfrm>
            <a:off x="222655" y="5432457"/>
            <a:ext cx="5308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객체에 색을 채웠을 때 </a:t>
            </a:r>
            <a:r>
              <a:rPr lang="en-US" altLang="ko-KR" dirty="0"/>
              <a:t>test loss</a:t>
            </a:r>
            <a:r>
              <a:rPr lang="ko-KR" altLang="en-US" dirty="0"/>
              <a:t>가 급증한 이유</a:t>
            </a:r>
            <a:endParaRPr lang="en-US" altLang="ko-KR" dirty="0"/>
          </a:p>
          <a:p>
            <a:r>
              <a:rPr lang="ko-KR" altLang="en-US" dirty="0"/>
              <a:t>배경이 복잡 </a:t>
            </a:r>
            <a:r>
              <a:rPr lang="en-US" altLang="ko-KR" dirty="0"/>
              <a:t>-&gt;</a:t>
            </a:r>
            <a:r>
              <a:rPr lang="ko-KR" altLang="en-US" dirty="0"/>
              <a:t> 많은 </a:t>
            </a:r>
            <a:r>
              <a:rPr lang="en-US" altLang="ko-KR" dirty="0"/>
              <a:t>edge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객체에 제대로 색칠</a:t>
            </a:r>
            <a:r>
              <a:rPr lang="en-US" altLang="ko-KR" dirty="0"/>
              <a:t>X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6BFF6C-C102-25D1-80D0-628C9F4C6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165" y="5723336"/>
            <a:ext cx="883716" cy="10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41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710DD-C363-6C2E-3E80-469EB6D3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EE1AD8-DB16-5D5D-0F1F-014B6C7DDC93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Curriculum Learning (Confidence Score)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222F05-4600-C601-68BD-F656D8F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43" y="1866739"/>
            <a:ext cx="6991241" cy="259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7D296-0E09-3D2D-E256-9BED022C630A}"/>
              </a:ext>
            </a:extLst>
          </p:cNvPr>
          <p:cNvSpPr txBox="1"/>
          <p:nvPr/>
        </p:nvSpPr>
        <p:spPr>
          <a:xfrm>
            <a:off x="762343" y="1442175"/>
            <a:ext cx="758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Pretrained</a:t>
            </a:r>
            <a:r>
              <a:rPr lang="ko-KR" altLang="en-US" dirty="0"/>
              <a:t>모델로 예측한 </a:t>
            </a:r>
            <a:r>
              <a:rPr lang="en-US" altLang="ko-KR" dirty="0"/>
              <a:t>Confidence Score</a:t>
            </a:r>
            <a:r>
              <a:rPr lang="ko-KR" altLang="en-US" dirty="0"/>
              <a:t>기준으로 학습 단계 구성 </a:t>
            </a:r>
          </a:p>
        </p:txBody>
      </p:sp>
    </p:spTree>
    <p:extLst>
      <p:ext uri="{BB962C8B-B14F-4D97-AF65-F5344CB8AC3E}">
        <p14:creationId xmlns:p14="http://schemas.microsoft.com/office/powerpoint/2010/main" val="1244679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C6B5-BD68-F509-4EDC-0798C732D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8B4B3-617E-1E48-7696-23BDB7E54485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Curriculum Learning (Confidence Score)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D9147E-6294-F509-E481-EFDDE83D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98"/>
          <a:stretch>
            <a:fillRect/>
          </a:stretch>
        </p:blipFill>
        <p:spPr>
          <a:xfrm>
            <a:off x="106358" y="1151350"/>
            <a:ext cx="5989642" cy="33654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839860-C294-1C06-62B6-A3A61C607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4262"/>
            <a:ext cx="6097023" cy="3475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1C15-2232-7922-A200-3E7EDF702C12}"/>
              </a:ext>
            </a:extLst>
          </p:cNvPr>
          <p:cNvSpPr txBox="1"/>
          <p:nvPr/>
        </p:nvSpPr>
        <p:spPr>
          <a:xfrm>
            <a:off x="4277428" y="4939923"/>
            <a:ext cx="491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Stage</a:t>
            </a:r>
            <a:r>
              <a:rPr lang="ko-KR" altLang="en-US" dirty="0"/>
              <a:t>가 지날수록 성능이 향상됨</a:t>
            </a:r>
          </a:p>
        </p:txBody>
      </p:sp>
    </p:spTree>
    <p:extLst>
      <p:ext uri="{BB962C8B-B14F-4D97-AF65-F5344CB8AC3E}">
        <p14:creationId xmlns:p14="http://schemas.microsoft.com/office/powerpoint/2010/main" val="3812876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230CA-ABCC-FE33-D824-20529FC9A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311DEC-B735-555F-600F-58E12F26F589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Curriculum Learning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347820-8688-D110-F987-5A571705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61" y="1237668"/>
            <a:ext cx="9111521" cy="3095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BC456-3E86-8F20-D6ED-FEBB16FD7BEA}"/>
              </a:ext>
            </a:extLst>
          </p:cNvPr>
          <p:cNvSpPr txBox="1"/>
          <p:nvPr/>
        </p:nvSpPr>
        <p:spPr>
          <a:xfrm>
            <a:off x="576870" y="4786792"/>
            <a:ext cx="768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정확도는 두 모델 모두 유사하지만 커리큘럼 학습을 한 모델이</a:t>
            </a:r>
            <a:endParaRPr lang="en-US" altLang="ko-KR" dirty="0"/>
          </a:p>
          <a:p>
            <a:r>
              <a:rPr lang="ko-KR" altLang="en-US" dirty="0"/>
              <a:t>정답에 대한 확신이 더 높음</a:t>
            </a:r>
          </a:p>
        </p:txBody>
      </p:sp>
    </p:spTree>
    <p:extLst>
      <p:ext uri="{BB962C8B-B14F-4D97-AF65-F5344CB8AC3E}">
        <p14:creationId xmlns:p14="http://schemas.microsoft.com/office/powerpoint/2010/main" val="393616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FA732-8A87-FB1E-997F-E5BCE3CBA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D59174-C97A-1F61-EA4C-B54D74619EA6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Random Shuffle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BA829-95C4-2566-E809-1EB58BABD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27" y="1466077"/>
            <a:ext cx="6507833" cy="3138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278EB-C822-26C5-D7AF-F778F88891AE}"/>
              </a:ext>
            </a:extLst>
          </p:cNvPr>
          <p:cNvSpPr txBox="1"/>
          <p:nvPr/>
        </p:nvSpPr>
        <p:spPr>
          <a:xfrm>
            <a:off x="7615909" y="2712221"/>
            <a:ext cx="3700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데이터에 대해서</a:t>
            </a:r>
            <a:endParaRPr lang="en-US" altLang="ko-KR" dirty="0"/>
          </a:p>
          <a:p>
            <a:r>
              <a:rPr lang="en-US" altLang="ko-KR" dirty="0"/>
              <a:t>Random Shuffle </a:t>
            </a:r>
            <a:r>
              <a:rPr lang="ko-KR" altLang="en-US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4713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CFDAC-CE43-96B1-B156-349DA0E87809}"/>
              </a:ext>
            </a:extLst>
          </p:cNvPr>
          <p:cNvSpPr txBox="1"/>
          <p:nvPr/>
        </p:nvSpPr>
        <p:spPr>
          <a:xfrm>
            <a:off x="754840" y="484816"/>
            <a:ext cx="6468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BC702-FA72-DEDE-52AC-CCF84523BAAB}"/>
              </a:ext>
            </a:extLst>
          </p:cNvPr>
          <p:cNvSpPr txBox="1"/>
          <p:nvPr/>
        </p:nvSpPr>
        <p:spPr>
          <a:xfrm>
            <a:off x="1126124" y="966678"/>
            <a:ext cx="6097022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- Conv per Pooling</a:t>
            </a:r>
          </a:p>
          <a:p>
            <a:endParaRPr lang="en-US" altLang="ko-KR" sz="2000" dirty="0"/>
          </a:p>
          <a:p>
            <a:r>
              <a:rPr lang="en-US" altLang="ko-KR" sz="2000" dirty="0"/>
              <a:t>- Convolution layer</a:t>
            </a:r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/>
              <a:t>Output size scale</a:t>
            </a:r>
            <a:endParaRPr lang="ko-KR" altLang="en-US" sz="2000" dirty="0"/>
          </a:p>
          <a:p>
            <a:endParaRPr lang="en-US" altLang="ko-KR" sz="2000" dirty="0"/>
          </a:p>
          <a:p>
            <a:r>
              <a:rPr lang="en-US" altLang="ko-KR" sz="2000" dirty="0"/>
              <a:t>- Regularization vs Normalization</a:t>
            </a:r>
            <a:endParaRPr lang="ko-KR" altLang="en-US" sz="2000" dirty="0"/>
          </a:p>
          <a:p>
            <a:endParaRPr lang="en-US" altLang="ko-KR" sz="2000" dirty="0"/>
          </a:p>
          <a:p>
            <a:r>
              <a:rPr lang="en-US" altLang="ko-KR" sz="2000" dirty="0"/>
              <a:t>- Dropout-Rate</a:t>
            </a:r>
            <a:endParaRPr lang="ko-KR" altLang="en-US" sz="2000" dirty="0"/>
          </a:p>
          <a:p>
            <a:endParaRPr lang="en-US" altLang="ko-KR" sz="2000" dirty="0"/>
          </a:p>
          <a:p>
            <a:r>
              <a:rPr lang="en-US" altLang="ko-KR" sz="2000" dirty="0"/>
              <a:t>- Batch</a:t>
            </a:r>
            <a:r>
              <a:rPr lang="ko-KR" altLang="en-US" sz="2000" dirty="0"/>
              <a:t> </a:t>
            </a:r>
            <a:r>
              <a:rPr lang="en-US" altLang="ko-KR" sz="2000" dirty="0"/>
              <a:t>size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- VGG-Inspired CNN Model</a:t>
            </a:r>
            <a:endParaRPr lang="ko-KR" altLang="en-US" sz="2000" dirty="0"/>
          </a:p>
          <a:p>
            <a:pPr marL="285750" indent="-285750">
              <a:buFontTx/>
              <a:buChar char="-"/>
            </a:pPr>
            <a:endParaRPr lang="ko-KR" altLang="en-US" sz="2000" dirty="0"/>
          </a:p>
          <a:p>
            <a:r>
              <a:rPr lang="en-US" altLang="ko-KR" sz="2000" dirty="0"/>
              <a:t>- Curriculum Learning</a:t>
            </a:r>
          </a:p>
          <a:p>
            <a:endParaRPr lang="en-US" altLang="ko-KR" sz="2000" dirty="0"/>
          </a:p>
          <a:p>
            <a:r>
              <a:rPr lang="en-US" altLang="ko-KR" sz="2000" dirty="0"/>
              <a:t>- FC vs Conv (Random Shuffle)</a:t>
            </a:r>
            <a:endParaRPr lang="ko-KR" altLang="en-US" sz="2000" dirty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8900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A1E64-5F25-5EE4-0040-A8C4639D9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AE453-6470-5077-D5B4-57AC534416EB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Random Shuffle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E549B-4E72-65E4-5C7A-B1BFBF4CF6F9}"/>
              </a:ext>
            </a:extLst>
          </p:cNvPr>
          <p:cNvSpPr txBox="1"/>
          <p:nvPr/>
        </p:nvSpPr>
        <p:spPr>
          <a:xfrm>
            <a:off x="2387260" y="5291763"/>
            <a:ext cx="690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FC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는 공간적 정보 활용</a:t>
            </a:r>
            <a:r>
              <a:rPr lang="en-US" altLang="ko-KR" dirty="0"/>
              <a:t>X -&gt; shuffled </a:t>
            </a:r>
            <a:r>
              <a:rPr lang="ko-KR" altLang="en-US" dirty="0"/>
              <a:t>와 </a:t>
            </a:r>
            <a:r>
              <a:rPr lang="en-US" altLang="ko-KR" dirty="0"/>
              <a:t>original </a:t>
            </a:r>
            <a:r>
              <a:rPr lang="ko-KR" altLang="en-US" dirty="0"/>
              <a:t>성능 유사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F72364-F22A-5564-AA10-9100F82A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85"/>
          <a:stretch>
            <a:fillRect/>
          </a:stretch>
        </p:blipFill>
        <p:spPr>
          <a:xfrm>
            <a:off x="6646133" y="1584441"/>
            <a:ext cx="4719611" cy="32759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CBDEBC-296A-32F3-6301-FB178817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28" y="1507566"/>
            <a:ext cx="5148862" cy="34924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5780F8-A1AB-A196-579D-5B668E890077}"/>
              </a:ext>
            </a:extLst>
          </p:cNvPr>
          <p:cNvSpPr/>
          <p:nvPr/>
        </p:nvSpPr>
        <p:spPr>
          <a:xfrm>
            <a:off x="8818744" y="1456995"/>
            <a:ext cx="2264521" cy="29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233B3D-AECA-1AED-B376-CE1AEDD02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803" y="1545334"/>
            <a:ext cx="1377703" cy="2033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4E0523-45BE-2268-03FC-99CC15E0C71E}"/>
              </a:ext>
            </a:extLst>
          </p:cNvPr>
          <p:cNvSpPr/>
          <p:nvPr/>
        </p:nvSpPr>
        <p:spPr>
          <a:xfrm>
            <a:off x="6207484" y="1456995"/>
            <a:ext cx="2264521" cy="29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28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A7A6C-00F8-4044-376F-1B350C734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6027B8-E6E6-2936-69CC-1B1F245EAD5D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Random Shuffle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70982D-E0B7-6D2D-1825-E8753745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2" y="1251930"/>
            <a:ext cx="4969406" cy="3724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422FDD-1159-8831-7953-F7948726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85" y="1251930"/>
            <a:ext cx="4919604" cy="3672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07BE8-5108-E76B-C8E0-464C68665BF7}"/>
              </a:ext>
            </a:extLst>
          </p:cNvPr>
          <p:cNvSpPr txBox="1"/>
          <p:nvPr/>
        </p:nvSpPr>
        <p:spPr>
          <a:xfrm>
            <a:off x="2981006" y="5282904"/>
            <a:ext cx="6899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공간적 정보 활용</a:t>
            </a:r>
            <a:r>
              <a:rPr lang="en-US" altLang="ko-KR" dirty="0"/>
              <a:t>O -&gt; shuffled</a:t>
            </a:r>
            <a:r>
              <a:rPr lang="ko-KR" altLang="en-US" dirty="0"/>
              <a:t>와 </a:t>
            </a:r>
            <a:r>
              <a:rPr lang="en-US" altLang="ko-KR" dirty="0"/>
              <a:t>original</a:t>
            </a:r>
            <a:r>
              <a:rPr lang="ko-KR" altLang="en-US" dirty="0"/>
              <a:t>의 큰 성능 차이</a:t>
            </a:r>
          </a:p>
        </p:txBody>
      </p:sp>
    </p:spTree>
    <p:extLst>
      <p:ext uri="{BB962C8B-B14F-4D97-AF65-F5344CB8AC3E}">
        <p14:creationId xmlns:p14="http://schemas.microsoft.com/office/powerpoint/2010/main" val="1784632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3F5FF-B547-351D-1CFF-F4F16B098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7060C9-33CE-E452-FCAA-BFF57D82BEF9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Random Shuffle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4A487-1720-6E13-5025-F475A372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5" y="1583899"/>
            <a:ext cx="5508382" cy="36902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6D551B-15E5-6B90-AAD4-904E1480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55" y="1583899"/>
            <a:ext cx="5324795" cy="35087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1395E9-D5E6-DA48-50B0-1FA545EBE1A3}"/>
              </a:ext>
            </a:extLst>
          </p:cNvPr>
          <p:cNvSpPr txBox="1"/>
          <p:nvPr/>
        </p:nvSpPr>
        <p:spPr>
          <a:xfrm>
            <a:off x="3122255" y="5704887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Shuffled image</a:t>
            </a:r>
            <a:r>
              <a:rPr lang="ko-KR" altLang="en-US" dirty="0"/>
              <a:t>에서 </a:t>
            </a:r>
            <a:r>
              <a:rPr lang="en-US" altLang="ko-KR" dirty="0"/>
              <a:t>FC</a:t>
            </a:r>
            <a:r>
              <a:rPr lang="ko-KR" altLang="en-US" dirty="0"/>
              <a:t>와 </a:t>
            </a:r>
            <a:r>
              <a:rPr lang="en-US" altLang="ko-KR" dirty="0"/>
              <a:t>CNN</a:t>
            </a:r>
            <a:r>
              <a:rPr lang="ko-KR" altLang="en-US" dirty="0"/>
              <a:t>이 확실한 성능 차이를 보임</a:t>
            </a:r>
          </a:p>
        </p:txBody>
      </p:sp>
    </p:spTree>
    <p:extLst>
      <p:ext uri="{BB962C8B-B14F-4D97-AF65-F5344CB8AC3E}">
        <p14:creationId xmlns:p14="http://schemas.microsoft.com/office/powerpoint/2010/main" val="2574067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6FC12-D849-1839-5263-757D3098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87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9C656-88CB-C369-D273-5A3AB9AF0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7807DD-C8D4-733E-21E0-7FDACDE430C7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Conv per Pooling</a:t>
            </a:r>
            <a:endParaRPr lang="ko-KR" altLang="en-US" sz="2000" b="1" dirty="0"/>
          </a:p>
        </p:txBody>
      </p:sp>
      <p:pic>
        <p:nvPicPr>
          <p:cNvPr id="2" name="그림 1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D0A446-D1F1-FC94-4E8A-EE3108A28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9" y="1649395"/>
            <a:ext cx="3886103" cy="27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스크린샷, 도표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E3AD4C-DCC5-F894-5950-681BB92A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396" y="1649395"/>
            <a:ext cx="4024603" cy="2875272"/>
          </a:xfrm>
          <a:prstGeom prst="rect">
            <a:avLst/>
          </a:prstGeom>
        </p:spPr>
      </p:pic>
      <p:pic>
        <p:nvPicPr>
          <p:cNvPr id="4" name="그림 3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4CE679-D190-7709-C901-A302FA824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553" y="1694810"/>
            <a:ext cx="3898597" cy="2784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132C14-2AE3-9C75-ECCB-07EEE3F1CD5D}"/>
              </a:ext>
            </a:extLst>
          </p:cNvPr>
          <p:cNvSpPr txBox="1"/>
          <p:nvPr/>
        </p:nvSpPr>
        <p:spPr>
          <a:xfrm>
            <a:off x="964776" y="4829668"/>
            <a:ext cx="3823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Pooling </a:t>
            </a:r>
            <a:r>
              <a:rPr lang="ko-KR" altLang="en-US" dirty="0"/>
              <a:t>횟수 감소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큰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시간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1191F-4DCA-8380-9FB0-2E2289357D47}"/>
              </a:ext>
            </a:extLst>
          </p:cNvPr>
          <p:cNvSpPr txBox="1"/>
          <p:nvPr/>
        </p:nvSpPr>
        <p:spPr>
          <a:xfrm>
            <a:off x="6701767" y="4829668"/>
            <a:ext cx="382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많은 </a:t>
            </a:r>
            <a:r>
              <a:rPr lang="en-US" altLang="ko-KR" dirty="0"/>
              <a:t>Pooling</a:t>
            </a:r>
            <a:r>
              <a:rPr lang="ko-KR" altLang="en-US" dirty="0"/>
              <a:t>은 오히려 </a:t>
            </a:r>
            <a:endParaRPr lang="en-US" altLang="ko-KR" dirty="0"/>
          </a:p>
          <a:p>
            <a:r>
              <a:rPr lang="en-US" altLang="ko-KR" dirty="0"/>
              <a:t>Feature</a:t>
            </a:r>
            <a:r>
              <a:rPr lang="ko-KR" altLang="en-US" dirty="0"/>
              <a:t>을 잃어 성능 감소</a:t>
            </a:r>
          </a:p>
        </p:txBody>
      </p:sp>
    </p:spTree>
    <p:extLst>
      <p:ext uri="{BB962C8B-B14F-4D97-AF65-F5344CB8AC3E}">
        <p14:creationId xmlns:p14="http://schemas.microsoft.com/office/powerpoint/2010/main" val="428142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03476-FD90-DDF0-4ED6-8532E5891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D79B51-80E9-DC62-B128-B57A06B4F18A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Convolution layer</a:t>
            </a:r>
            <a:endParaRPr lang="ko-KR" altLang="en-US" sz="2000" b="1" dirty="0"/>
          </a:p>
        </p:txBody>
      </p:sp>
      <p:pic>
        <p:nvPicPr>
          <p:cNvPr id="2" name="그림 1" descr="텍스트, 라인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BD89CD-9FB2-5C0A-0AA4-91DFC79E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5" y="1278690"/>
            <a:ext cx="5989755" cy="3594018"/>
          </a:xfrm>
          <a:prstGeom prst="rect">
            <a:avLst/>
          </a:prstGeom>
        </p:spPr>
      </p:pic>
      <p:pic>
        <p:nvPicPr>
          <p:cNvPr id="3" name="그림 2" descr="스크린샷, 텍스트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947D9D-F77D-8934-B937-A9DB155A07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"/>
          <a:stretch>
            <a:fillRect/>
          </a:stretch>
        </p:blipFill>
        <p:spPr bwMode="auto">
          <a:xfrm>
            <a:off x="6096000" y="1278690"/>
            <a:ext cx="5989755" cy="34661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6383AD-0A01-0A58-ED0E-24CED5D0B8B6}"/>
              </a:ext>
            </a:extLst>
          </p:cNvPr>
          <p:cNvSpPr txBox="1"/>
          <p:nvPr/>
        </p:nvSpPr>
        <p:spPr>
          <a:xfrm>
            <a:off x="3436669" y="5239717"/>
            <a:ext cx="604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 layer</a:t>
            </a:r>
            <a:r>
              <a:rPr lang="ko-KR" altLang="en-US" dirty="0"/>
              <a:t>가 </a:t>
            </a:r>
            <a:r>
              <a:rPr lang="en-US" altLang="ko-KR" dirty="0"/>
              <a:t>8</a:t>
            </a:r>
            <a:r>
              <a:rPr lang="ko-KR" altLang="en-US" dirty="0"/>
              <a:t>일 경우</a:t>
            </a:r>
            <a:endParaRPr lang="en-US" altLang="ko-KR" dirty="0"/>
          </a:p>
          <a:p>
            <a:r>
              <a:rPr lang="en-US" altLang="ko-KR" dirty="0"/>
              <a:t>FC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에서는 </a:t>
            </a:r>
            <a:r>
              <a:rPr lang="en-US" altLang="ko-KR" dirty="0"/>
              <a:t>2x2</a:t>
            </a:r>
            <a:r>
              <a:rPr lang="ko-KR" altLang="en-US" dirty="0"/>
              <a:t>로 분류해야 하므로 성능이 낮아짐 </a:t>
            </a:r>
          </a:p>
        </p:txBody>
      </p:sp>
    </p:spTree>
    <p:extLst>
      <p:ext uri="{BB962C8B-B14F-4D97-AF65-F5344CB8AC3E}">
        <p14:creationId xmlns:p14="http://schemas.microsoft.com/office/powerpoint/2010/main" val="332651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B6645-8A7C-FBA5-E78A-3177AD9CE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49039E-E3BF-4832-7E21-534E15E98D4A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Output size scale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2D733C-8D66-EF23-6D9D-233C2EA5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49" y="1137439"/>
            <a:ext cx="7412398" cy="4436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135F9F-E8E9-094F-6E85-5F141FF796DD}"/>
              </a:ext>
            </a:extLst>
          </p:cNvPr>
          <p:cNvSpPr txBox="1"/>
          <p:nvPr/>
        </p:nvSpPr>
        <p:spPr>
          <a:xfrm>
            <a:off x="8352337" y="2657283"/>
            <a:ext cx="3086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채널 수 증가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중복되는 </a:t>
            </a:r>
            <a:r>
              <a:rPr lang="en-US" altLang="ko-KR" dirty="0"/>
              <a:t>feature map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생길 확률 증가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26D34D-DF25-1E4B-2B18-9767B2F78975}"/>
              </a:ext>
            </a:extLst>
          </p:cNvPr>
          <p:cNvSpPr txBox="1"/>
          <p:nvPr/>
        </p:nvSpPr>
        <p:spPr>
          <a:xfrm>
            <a:off x="838200" y="1722063"/>
            <a:ext cx="491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Normalization</a:t>
            </a:r>
            <a:r>
              <a:rPr lang="en-US" altLang="ko-KR" dirty="0"/>
              <a:t> : BatchNorm, </a:t>
            </a:r>
            <a:r>
              <a:rPr lang="en-US" altLang="ko-KR" dirty="0" err="1"/>
              <a:t>OnlineNorm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3CA38-2479-34BF-5050-B8B0AD279D9A}"/>
              </a:ext>
            </a:extLst>
          </p:cNvPr>
          <p:cNvSpPr txBox="1"/>
          <p:nvPr/>
        </p:nvSpPr>
        <p:spPr>
          <a:xfrm>
            <a:off x="838200" y="1168065"/>
            <a:ext cx="4331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Regularization</a:t>
            </a:r>
            <a:r>
              <a:rPr lang="en-US" altLang="ko-KR" dirty="0"/>
              <a:t> : Dropout</a:t>
            </a:r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3C0E34F-1168-371C-5AF3-C9EAC5E3F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036240"/>
              </p:ext>
            </p:extLst>
          </p:nvPr>
        </p:nvGraphicFramePr>
        <p:xfrm>
          <a:off x="838200" y="2593056"/>
          <a:ext cx="7784162" cy="2194560"/>
        </p:xfrm>
        <a:graphic>
          <a:graphicData uri="http://schemas.openxmlformats.org/drawingml/2006/table">
            <a:tbl>
              <a:tblPr/>
              <a:tblGrid>
                <a:gridCol w="1489953">
                  <a:extLst>
                    <a:ext uri="{9D8B030D-6E8A-4147-A177-3AD203B41FA5}">
                      <a16:colId xmlns:a16="http://schemas.microsoft.com/office/drawing/2014/main" val="1828601057"/>
                    </a:ext>
                  </a:extLst>
                </a:gridCol>
                <a:gridCol w="3164732">
                  <a:extLst>
                    <a:ext uri="{9D8B030D-6E8A-4147-A177-3AD203B41FA5}">
                      <a16:colId xmlns:a16="http://schemas.microsoft.com/office/drawing/2014/main" val="1622958421"/>
                    </a:ext>
                  </a:extLst>
                </a:gridCol>
                <a:gridCol w="3129477">
                  <a:extLst>
                    <a:ext uri="{9D8B030D-6E8A-4147-A177-3AD203B41FA5}">
                      <a16:colId xmlns:a16="http://schemas.microsoft.com/office/drawing/2014/main" val="3849531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구분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Regularization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Normalization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891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목적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0" dirty="0" err="1"/>
                        <a:t>과적합</a:t>
                      </a:r>
                      <a:r>
                        <a:rPr lang="ko-KR" altLang="en-US" sz="1600" b="0" dirty="0"/>
                        <a:t> 방지 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ko-KR" altLang="en-US" sz="1600" b="0" dirty="0"/>
                        <a:t>모델 단순화</a:t>
                      </a:r>
                      <a:r>
                        <a:rPr lang="en-US" altLang="ko-KR" sz="1600" b="0" dirty="0"/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0" dirty="0"/>
                        <a:t>학습 안정화 및 속도 향상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1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작용 위치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Loss </a:t>
                      </a:r>
                      <a:r>
                        <a:rPr lang="ko-KR" altLang="en-US" sz="1600" b="0" dirty="0"/>
                        <a:t>함수에 </a:t>
                      </a:r>
                      <a:r>
                        <a:rPr lang="en-US" sz="1600" b="0" dirty="0"/>
                        <a:t>penalty </a:t>
                      </a:r>
                      <a:r>
                        <a:rPr lang="ko-KR" altLang="en-US" sz="1600" b="0" dirty="0"/>
                        <a:t>추가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0"/>
                        <a:t>데이터</a:t>
                      </a:r>
                      <a:r>
                        <a:rPr lang="en-US" altLang="ko-KR" sz="1600" b="0"/>
                        <a:t>/</a:t>
                      </a:r>
                      <a:r>
                        <a:rPr lang="ko-KR" altLang="en-US" sz="1600" b="0"/>
                        <a:t>출력의 분포 조정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715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효과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0" dirty="0"/>
                        <a:t>일반화 향상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ko-KR" altLang="en-US" sz="1600" b="0" dirty="0"/>
                        <a:t>복잡도 감소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0" dirty="0"/>
                        <a:t>빠른 수렴</a:t>
                      </a:r>
                      <a:r>
                        <a:rPr lang="en-US" altLang="ko-KR" sz="1600" b="0" dirty="0"/>
                        <a:t>, </a:t>
                      </a:r>
                      <a:r>
                        <a:rPr lang="ko-KR" altLang="en-US" sz="1600" b="0" dirty="0"/>
                        <a:t>안정적 학습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7929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456746-97E8-1201-0FB5-C1B28D6F91D2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Regularization VS Normalization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9361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FC070-9663-A724-AF9D-DD96A0A57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70A805-0102-7F21-7AE5-16A1BCA7F96A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Regularization VS Normalization</a:t>
            </a:r>
            <a:endParaRPr lang="ko-KR" altLang="en-US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EDAEA1-3790-0474-4CDA-603A4533D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1" y="1282993"/>
            <a:ext cx="6845650" cy="4107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1E5A51-6EE9-A53E-D71A-E4AD4FA71525}"/>
              </a:ext>
            </a:extLst>
          </p:cNvPr>
          <p:cNvSpPr txBox="1"/>
          <p:nvPr/>
        </p:nvSpPr>
        <p:spPr>
          <a:xfrm>
            <a:off x="7591360" y="2307479"/>
            <a:ext cx="430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Regularization </a:t>
            </a:r>
            <a:r>
              <a:rPr lang="ko-KR" altLang="en-US" dirty="0"/>
              <a:t>크지 않은 효과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데이터셋 특성상 과적합이 쉽게 발생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en-US" altLang="ko-KR" dirty="0"/>
              <a:t>Normalization</a:t>
            </a:r>
            <a:r>
              <a:rPr lang="ko-KR" altLang="en-US" dirty="0"/>
              <a:t> 기법 </a:t>
            </a:r>
            <a:r>
              <a:rPr lang="en-US" altLang="ko-KR" dirty="0"/>
              <a:t>2</a:t>
            </a:r>
            <a:r>
              <a:rPr lang="ko-KR" altLang="en-US" dirty="0"/>
              <a:t>개 모두 큰 효과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7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ABA53-6FD1-5764-BCDA-991A02B9B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C3A0CE-8B09-2FD4-1851-DB7C8F264466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Dropout-Rate</a:t>
            </a:r>
            <a:endParaRPr lang="ko-KR" altLang="en-US" sz="2000" b="1" dirty="0"/>
          </a:p>
        </p:txBody>
      </p:sp>
      <p:pic>
        <p:nvPicPr>
          <p:cNvPr id="2" name="그림 1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890D94-4090-559C-BBA5-EE73FAD58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5" y="1371785"/>
            <a:ext cx="7934285" cy="396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159E2-4E18-9E05-8A7F-D7EF0B03D61D}"/>
              </a:ext>
            </a:extLst>
          </p:cNvPr>
          <p:cNvSpPr txBox="1"/>
          <p:nvPr/>
        </p:nvSpPr>
        <p:spPr>
          <a:xfrm>
            <a:off x="8794196" y="2411807"/>
            <a:ext cx="247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이미지가 작아</a:t>
            </a:r>
            <a:endParaRPr lang="en-US" altLang="ko-KR" dirty="0"/>
          </a:p>
          <a:p>
            <a:r>
              <a:rPr lang="ko-KR" altLang="en-US" dirty="0"/>
              <a:t>높은 </a:t>
            </a:r>
            <a:r>
              <a:rPr lang="en-US" altLang="ko-KR" dirty="0"/>
              <a:t>Dropout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ko-KR" altLang="en-US" dirty="0"/>
              <a:t>모델을 저하</a:t>
            </a:r>
          </a:p>
        </p:txBody>
      </p:sp>
    </p:spTree>
    <p:extLst>
      <p:ext uri="{BB962C8B-B14F-4D97-AF65-F5344CB8AC3E}">
        <p14:creationId xmlns:p14="http://schemas.microsoft.com/office/powerpoint/2010/main" val="62608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7ADA1-5B8C-3139-5482-F90C67D13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45433A-CD1E-A64F-FAE5-B3F3FDA23941}"/>
              </a:ext>
            </a:extLst>
          </p:cNvPr>
          <p:cNvSpPr txBox="1"/>
          <p:nvPr/>
        </p:nvSpPr>
        <p:spPr>
          <a:xfrm>
            <a:off x="449361" y="383671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BATCH SIZE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F7BF40-0099-90C1-7686-7F5E715A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4" y="1539278"/>
            <a:ext cx="4552223" cy="3050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C6A68-4B28-587A-DDE1-DDC968695D05}"/>
              </a:ext>
            </a:extLst>
          </p:cNvPr>
          <p:cNvSpPr txBox="1"/>
          <p:nvPr/>
        </p:nvSpPr>
        <p:spPr>
          <a:xfrm>
            <a:off x="527773" y="4911732"/>
            <a:ext cx="401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모델이 커서 </a:t>
            </a:r>
            <a:endParaRPr lang="en-US" altLang="ko-KR" dirty="0"/>
          </a:p>
          <a:p>
            <a:r>
              <a:rPr lang="ko-KR" altLang="en-US" dirty="0"/>
              <a:t>대부분의 </a:t>
            </a:r>
            <a:r>
              <a:rPr lang="en-US" altLang="ko-KR" dirty="0"/>
              <a:t>BATCH SIZE</a:t>
            </a:r>
            <a:r>
              <a:rPr lang="ko-KR" altLang="en-US" dirty="0"/>
              <a:t>에서 학습 불가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3F1500-E624-3569-D64B-889A3BCA2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730" y="1325574"/>
            <a:ext cx="5068796" cy="3283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0BCC9-1E0F-AC77-6898-8E7A675F4906}"/>
              </a:ext>
            </a:extLst>
          </p:cNvPr>
          <p:cNvSpPr txBox="1"/>
          <p:nvPr/>
        </p:nvSpPr>
        <p:spPr>
          <a:xfrm>
            <a:off x="7464849" y="4911731"/>
            <a:ext cx="401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여전히 작은 </a:t>
            </a:r>
            <a:r>
              <a:rPr lang="en-US" altLang="ko-KR" dirty="0"/>
              <a:t>BATCH SIZE</a:t>
            </a:r>
            <a:r>
              <a:rPr lang="ko-KR" altLang="en-US" dirty="0"/>
              <a:t>에서는 </a:t>
            </a:r>
            <a:endParaRPr lang="en-US" altLang="ko-KR" dirty="0"/>
          </a:p>
          <a:p>
            <a:r>
              <a:rPr lang="ko-KR" altLang="en-US" dirty="0"/>
              <a:t>학습 불가</a:t>
            </a:r>
            <a:endParaRPr lang="en-US" altLang="ko-KR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4D3EB5E-6126-1BD2-31A0-6D9EE4C3E72F}"/>
              </a:ext>
            </a:extLst>
          </p:cNvPr>
          <p:cNvSpPr/>
          <p:nvPr/>
        </p:nvSpPr>
        <p:spPr>
          <a:xfrm>
            <a:off x="5155007" y="2657284"/>
            <a:ext cx="1294888" cy="4786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5C9F-715E-F8B4-EB5A-495A569B96E1}"/>
              </a:ext>
            </a:extLst>
          </p:cNvPr>
          <p:cNvSpPr txBox="1"/>
          <p:nvPr/>
        </p:nvSpPr>
        <p:spPr>
          <a:xfrm>
            <a:off x="5069090" y="3135963"/>
            <a:ext cx="1718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Normalization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083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28C811357F7E54B900A9E21E7302200" ma:contentTypeVersion="4" ma:contentTypeDescription="새 문서를 만듭니다." ma:contentTypeScope="" ma:versionID="baebb5943721a812be3d6ef39a315ba1">
  <xsd:schema xmlns:xsd="http://www.w3.org/2001/XMLSchema" xmlns:xs="http://www.w3.org/2001/XMLSchema" xmlns:p="http://schemas.microsoft.com/office/2006/metadata/properties" xmlns:ns3="0e87cfcf-e1f4-4e98-bc65-1fa91c704ce1" targetNamespace="http://schemas.microsoft.com/office/2006/metadata/properties" ma:root="true" ma:fieldsID="463a0ee3d46a7e7899c09f25b857dda4" ns3:_="">
    <xsd:import namespace="0e87cfcf-e1f4-4e98-bc65-1fa91c704ce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87cfcf-e1f4-4e98-bc65-1fa91c704ce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4559A7-87AE-4A44-BC80-515F124B1E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490797-2F19-4B8B-9BFA-1AE71B243B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87cfcf-e1f4-4e98-bc65-1fa91c704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E4D81D-191D-4C41-B387-A8E912037D55}">
  <ds:schemaRefs>
    <ds:schemaRef ds:uri="http://purl.org/dc/terms/"/>
    <ds:schemaRef ds:uri="http://schemas.microsoft.com/office/infopath/2007/PartnerControls"/>
    <ds:schemaRef ds:uri="0e87cfcf-e1f4-4e98-bc65-1fa91c704ce1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476</Words>
  <Application>Microsoft Office PowerPoint</Application>
  <PresentationFormat>와이드스크린</PresentationFormat>
  <Paragraphs>121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20250718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황규철</dc:creator>
  <cp:lastModifiedBy>황규철</cp:lastModifiedBy>
  <cp:revision>6</cp:revision>
  <dcterms:created xsi:type="dcterms:W3CDTF">2025-07-15T10:32:40Z</dcterms:created>
  <dcterms:modified xsi:type="dcterms:W3CDTF">2025-07-16T15:40:43Z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0x010100328C811357F7E54B900A9E21E7302200</vt:lpwstr>
  </property>
</Properties>
</file>